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5" r:id="rId4"/>
    <p:sldId id="266" r:id="rId5"/>
    <p:sldId id="257" r:id="rId6"/>
    <p:sldId id="258" r:id="rId7"/>
    <p:sldId id="259" r:id="rId8"/>
    <p:sldId id="260" r:id="rId9"/>
    <p:sldId id="262"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A56CC-E69F-4D8E-8C37-E08BBBEC2DEA}" v="160" dt="2024-04-25T09:35:18.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D2DE88F0-61C6-E601-B53F-2E3940EA02E5}"/>
              </a:ext>
            </a:extLst>
          </p:cNvPr>
          <p:cNvPicPr>
            <a:picLocks noChangeAspect="1"/>
          </p:cNvPicPr>
          <p:nvPr/>
        </p:nvPicPr>
        <p:blipFill rotWithShape="1">
          <a:blip r:embed="rId2"/>
          <a:srcRect l="117" t="21832" r="-99" b="16946"/>
          <a:stretch/>
        </p:blipFill>
        <p:spPr>
          <a:xfrm>
            <a:off x="412338" y="1005287"/>
            <a:ext cx="11368432" cy="454377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19F8-1782-50B6-3892-804F280DBB40}"/>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28B7B596-C22B-9800-876A-5187639D9E44}"/>
              </a:ext>
            </a:extLst>
          </p:cNvPr>
          <p:cNvPicPr>
            <a:picLocks noGrp="1" noChangeAspect="1"/>
          </p:cNvPicPr>
          <p:nvPr>
            <p:ph idx="1"/>
          </p:nvPr>
        </p:nvPicPr>
        <p:blipFill rotWithShape="1">
          <a:blip r:embed="rId2"/>
          <a:srcRect l="149" t="24899" r="3816" b="14980"/>
          <a:stretch/>
        </p:blipFill>
        <p:spPr>
          <a:xfrm>
            <a:off x="682880" y="727667"/>
            <a:ext cx="10835361" cy="5134725"/>
          </a:xfrm>
        </p:spPr>
      </p:pic>
    </p:spTree>
    <p:extLst>
      <p:ext uri="{BB962C8B-B14F-4D97-AF65-F5344CB8AC3E}">
        <p14:creationId xmlns:p14="http://schemas.microsoft.com/office/powerpoint/2010/main" val="415963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08D1-80F4-71F8-197D-C5F167ED96E8}"/>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9CA525E7-6ECC-45F0-FD4F-17C458B4FF04}"/>
              </a:ext>
            </a:extLst>
          </p:cNvPr>
          <p:cNvPicPr>
            <a:picLocks noGrp="1" noChangeAspect="1"/>
          </p:cNvPicPr>
          <p:nvPr>
            <p:ph idx="1"/>
          </p:nvPr>
        </p:nvPicPr>
        <p:blipFill rotWithShape="1">
          <a:blip r:embed="rId2"/>
          <a:srcRect l="156" t="23684" r="263" b="7085"/>
          <a:stretch/>
        </p:blipFill>
        <p:spPr>
          <a:xfrm>
            <a:off x="657726" y="503078"/>
            <a:ext cx="11733285" cy="5303353"/>
          </a:xfrm>
        </p:spPr>
      </p:pic>
    </p:spTree>
    <p:extLst>
      <p:ext uri="{BB962C8B-B14F-4D97-AF65-F5344CB8AC3E}">
        <p14:creationId xmlns:p14="http://schemas.microsoft.com/office/powerpoint/2010/main" val="367652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E4CA-965F-DF14-1362-4D7D3E6D44FD}"/>
              </a:ext>
            </a:extLst>
          </p:cNvPr>
          <p:cNvSpPr>
            <a:spLocks noGrp="1"/>
          </p:cNvSpPr>
          <p:nvPr>
            <p:ph type="title"/>
          </p:nvPr>
        </p:nvSpPr>
        <p:spPr/>
        <p:txBody>
          <a:bodyPr>
            <a:normAutofit/>
          </a:bodyPr>
          <a:lstStyle/>
          <a:p>
            <a:r>
              <a:rPr lang="en-US" sz="3600" b="1" dirty="0">
                <a:solidFill>
                  <a:srgbClr val="51565E"/>
                </a:solidFill>
                <a:ea typeface="+mj-lt"/>
                <a:cs typeface="+mj-lt"/>
              </a:rPr>
              <a:t>There are two main types of Chi-Square tests namely </a:t>
            </a:r>
            <a:endParaRPr lang="en-US" sz="3600" b="1" dirty="0">
              <a:solidFill>
                <a:srgbClr val="51565E"/>
              </a:solidFill>
            </a:endParaRPr>
          </a:p>
        </p:txBody>
      </p:sp>
      <p:sp>
        <p:nvSpPr>
          <p:cNvPr id="3" name="Content Placeholder 2">
            <a:extLst>
              <a:ext uri="{FF2B5EF4-FFF2-40B4-BE49-F238E27FC236}">
                <a16:creationId xmlns:a16="http://schemas.microsoft.com/office/drawing/2014/main" id="{4A66A55F-E460-8D4E-9B2A-7BBFF04111CB}"/>
              </a:ext>
            </a:extLst>
          </p:cNvPr>
          <p:cNvSpPr>
            <a:spLocks noGrp="1"/>
          </p:cNvSpPr>
          <p:nvPr>
            <p:ph idx="1"/>
          </p:nvPr>
        </p:nvSpPr>
        <p:spPr/>
        <p:txBody>
          <a:bodyPr vert="horz" lIns="91440" tIns="45720" rIns="91440" bIns="45720" rtlCol="0" anchor="t">
            <a:normAutofit/>
          </a:bodyPr>
          <a:lstStyle/>
          <a:p>
            <a:endParaRPr lang="en-US" sz="2000" dirty="0">
              <a:solidFill>
                <a:srgbClr val="51565E"/>
              </a:solidFill>
            </a:endParaRPr>
          </a:p>
          <a:p>
            <a:r>
              <a:rPr lang="en-US" sz="2000" dirty="0">
                <a:solidFill>
                  <a:srgbClr val="51565E"/>
                </a:solidFill>
                <a:ea typeface="+mn-lt"/>
                <a:cs typeface="+mn-lt"/>
              </a:rPr>
              <a:t>Independence - T</a:t>
            </a:r>
            <a:r>
              <a:rPr lang="en-US" sz="1800" dirty="0">
                <a:solidFill>
                  <a:srgbClr val="51565E"/>
                </a:solidFill>
                <a:ea typeface="+mn-lt"/>
                <a:cs typeface="+mn-lt"/>
              </a:rPr>
              <a:t>he Chi-Square Test of Independence is a derivable ( also known as inferential ) statistical test which examines whether the two sets of variables are likely to be related with each other or not. This test is used when we have counts of values for two nominal or categorical variables and is considered as non-parametric test. A relatively large sample size and independence of </a:t>
            </a:r>
            <a:r>
              <a:rPr lang="en-US" sz="1800" err="1">
                <a:solidFill>
                  <a:srgbClr val="51565E"/>
                </a:solidFill>
                <a:ea typeface="+mn-lt"/>
                <a:cs typeface="+mn-lt"/>
              </a:rPr>
              <a:t>obseravations</a:t>
            </a:r>
            <a:r>
              <a:rPr lang="en-US" sz="1800" dirty="0">
                <a:solidFill>
                  <a:srgbClr val="51565E"/>
                </a:solidFill>
                <a:ea typeface="+mn-lt"/>
                <a:cs typeface="+mn-lt"/>
              </a:rPr>
              <a:t> are the required criteria for conducting this test.</a:t>
            </a:r>
            <a:endParaRPr lang="en-US" sz="1800"/>
          </a:p>
          <a:p>
            <a:endParaRPr lang="en-US" sz="1200" dirty="0">
              <a:solidFill>
                <a:srgbClr val="51565E"/>
              </a:solidFill>
              <a:ea typeface="+mn-lt"/>
              <a:cs typeface="+mn-lt"/>
            </a:endParaRPr>
          </a:p>
          <a:p>
            <a:endParaRPr lang="en-US" sz="1200" dirty="0">
              <a:solidFill>
                <a:srgbClr val="51565E"/>
              </a:solidFill>
              <a:ea typeface="+mn-lt"/>
              <a:cs typeface="+mn-lt"/>
            </a:endParaRPr>
          </a:p>
          <a:p>
            <a:endParaRPr lang="en-US" sz="1200" dirty="0">
              <a:solidFill>
                <a:srgbClr val="51565E"/>
              </a:solidFill>
              <a:ea typeface="+mn-lt"/>
              <a:cs typeface="+mn-lt"/>
            </a:endParaRPr>
          </a:p>
          <a:p>
            <a:r>
              <a:rPr lang="en-US" sz="2000" dirty="0">
                <a:solidFill>
                  <a:srgbClr val="51565E"/>
                </a:solidFill>
                <a:ea typeface="+mn-lt"/>
                <a:cs typeface="+mn-lt"/>
              </a:rPr>
              <a:t>Goodness-of-Fit -</a:t>
            </a:r>
            <a:r>
              <a:rPr lang="en-US" sz="1800" dirty="0">
                <a:solidFill>
                  <a:srgbClr val="51565E"/>
                </a:solidFill>
                <a:ea typeface="+mn-lt"/>
                <a:cs typeface="+mn-lt"/>
              </a:rPr>
              <a:t>In statistical hypothesis testing, the Chi-Square Goodness-of-Fit test determines whether a variable is likely to come from a given distribution or not. We must have a set of data values and the idea of the distribution of this data. We can use this test when we have value counts for categorical variables. This test demonstrates a way of deciding if the data values have a “ good enough” fit for our idea or if it is a representative sample data of the entire population. </a:t>
            </a:r>
            <a:br>
              <a:rPr lang="en-US" sz="1800" dirty="0"/>
            </a:br>
            <a:endParaRPr lang="en-US" sz="1800"/>
          </a:p>
        </p:txBody>
      </p:sp>
    </p:spTree>
    <p:extLst>
      <p:ext uri="{BB962C8B-B14F-4D97-AF65-F5344CB8AC3E}">
        <p14:creationId xmlns:p14="http://schemas.microsoft.com/office/powerpoint/2010/main" val="58574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A10C-C4E3-E5FC-3991-9A17A0DC579D}"/>
              </a:ext>
            </a:extLst>
          </p:cNvPr>
          <p:cNvSpPr>
            <a:spLocks noGrp="1"/>
          </p:cNvSpPr>
          <p:nvPr>
            <p:ph type="title"/>
          </p:nvPr>
        </p:nvSpPr>
        <p:spPr/>
        <p:txBody>
          <a:bodyPr/>
          <a:lstStyle/>
          <a:p>
            <a:r>
              <a:rPr lang="en-US" dirty="0"/>
              <a:t>Example: Independence:</a:t>
            </a:r>
          </a:p>
        </p:txBody>
      </p:sp>
      <p:sp>
        <p:nvSpPr>
          <p:cNvPr id="3" name="Content Placeholder 2">
            <a:extLst>
              <a:ext uri="{FF2B5EF4-FFF2-40B4-BE49-F238E27FC236}">
                <a16:creationId xmlns:a16="http://schemas.microsoft.com/office/drawing/2014/main" id="{C61E8E36-51AD-3DDD-9CA5-685514C40596}"/>
              </a:ext>
            </a:extLst>
          </p:cNvPr>
          <p:cNvSpPr>
            <a:spLocks noGrp="1"/>
          </p:cNvSpPr>
          <p:nvPr>
            <p:ph idx="1"/>
          </p:nvPr>
        </p:nvSpPr>
        <p:spPr/>
        <p:txBody>
          <a:bodyPr vert="horz" lIns="91440" tIns="45720" rIns="91440" bIns="45720" rtlCol="0" anchor="t">
            <a:noAutofit/>
          </a:bodyPr>
          <a:lstStyle/>
          <a:p>
            <a:r>
              <a:rPr lang="en-US" sz="3600" dirty="0">
                <a:solidFill>
                  <a:srgbClr val="51565E"/>
                </a:solidFill>
                <a:ea typeface="+mn-lt"/>
                <a:cs typeface="+mn-lt"/>
              </a:rPr>
              <a:t>In a movie theatre, suppose we made a list of movie genres. Let us consider this as the first variable. The second variable is whether or not the people who came to watch those genres of movies have bought snacks at the theatre. Here the null hypothesis is that </a:t>
            </a:r>
            <a:r>
              <a:rPr lang="en-US" sz="3600" dirty="0" err="1">
                <a:solidFill>
                  <a:srgbClr val="51565E"/>
                </a:solidFill>
                <a:ea typeface="+mn-lt"/>
                <a:cs typeface="+mn-lt"/>
              </a:rPr>
              <a:t>th</a:t>
            </a:r>
            <a:r>
              <a:rPr lang="en-US" sz="3600" dirty="0">
                <a:solidFill>
                  <a:srgbClr val="51565E"/>
                </a:solidFill>
                <a:ea typeface="+mn-lt"/>
                <a:cs typeface="+mn-lt"/>
              </a:rPr>
              <a:t> genre of the film and whether people bought snacks or not are unrelatable. If this is true, the movie genres don’t impact snack sales. </a:t>
            </a:r>
            <a:endParaRPr lang="en-US" sz="3600"/>
          </a:p>
        </p:txBody>
      </p:sp>
    </p:spTree>
    <p:extLst>
      <p:ext uri="{BB962C8B-B14F-4D97-AF65-F5344CB8AC3E}">
        <p14:creationId xmlns:p14="http://schemas.microsoft.com/office/powerpoint/2010/main" val="403977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62FD-825D-B8E7-B867-27E2C6442DF0}"/>
              </a:ext>
            </a:extLst>
          </p:cNvPr>
          <p:cNvSpPr>
            <a:spLocks noGrp="1"/>
          </p:cNvSpPr>
          <p:nvPr>
            <p:ph type="title"/>
          </p:nvPr>
        </p:nvSpPr>
        <p:spPr/>
        <p:txBody>
          <a:bodyPr/>
          <a:lstStyle/>
          <a:p>
            <a:r>
              <a:rPr lang="en-US" dirty="0"/>
              <a:t>Example: Goodness of fit</a:t>
            </a:r>
          </a:p>
        </p:txBody>
      </p:sp>
      <p:sp>
        <p:nvSpPr>
          <p:cNvPr id="3" name="Content Placeholder 2">
            <a:extLst>
              <a:ext uri="{FF2B5EF4-FFF2-40B4-BE49-F238E27FC236}">
                <a16:creationId xmlns:a16="http://schemas.microsoft.com/office/drawing/2014/main" id="{854D73E1-2EDC-D4BF-B4D3-0986BEEFF887}"/>
              </a:ext>
            </a:extLst>
          </p:cNvPr>
          <p:cNvSpPr>
            <a:spLocks noGrp="1"/>
          </p:cNvSpPr>
          <p:nvPr>
            <p:ph idx="1"/>
          </p:nvPr>
        </p:nvSpPr>
        <p:spPr/>
        <p:txBody>
          <a:bodyPr vert="horz" lIns="91440" tIns="45720" rIns="91440" bIns="45720" rtlCol="0" anchor="t">
            <a:normAutofit/>
          </a:bodyPr>
          <a:lstStyle/>
          <a:p>
            <a:r>
              <a:rPr lang="en-US" sz="4400" dirty="0">
                <a:solidFill>
                  <a:srgbClr val="51565E"/>
                </a:solidFill>
                <a:ea typeface="+mn-lt"/>
                <a:cs typeface="+mn-lt"/>
              </a:rPr>
              <a:t>Suppose we have bags of balls with five different </a:t>
            </a:r>
            <a:r>
              <a:rPr lang="en-US" sz="4400" err="1">
                <a:solidFill>
                  <a:srgbClr val="51565E"/>
                </a:solidFill>
                <a:ea typeface="+mn-lt"/>
                <a:cs typeface="+mn-lt"/>
              </a:rPr>
              <a:t>colours</a:t>
            </a:r>
            <a:r>
              <a:rPr lang="en-US" sz="4400" dirty="0">
                <a:solidFill>
                  <a:srgbClr val="51565E"/>
                </a:solidFill>
                <a:ea typeface="+mn-lt"/>
                <a:cs typeface="+mn-lt"/>
              </a:rPr>
              <a:t> in each bag. The given condition is that the bag should contain an equal number of balls of each </a:t>
            </a:r>
            <a:r>
              <a:rPr lang="en-US" sz="4400" err="1">
                <a:solidFill>
                  <a:srgbClr val="51565E"/>
                </a:solidFill>
                <a:ea typeface="+mn-lt"/>
                <a:cs typeface="+mn-lt"/>
              </a:rPr>
              <a:t>colour</a:t>
            </a:r>
            <a:r>
              <a:rPr lang="en-US" sz="4400" dirty="0">
                <a:solidFill>
                  <a:srgbClr val="51565E"/>
                </a:solidFill>
                <a:ea typeface="+mn-lt"/>
                <a:cs typeface="+mn-lt"/>
              </a:rPr>
              <a:t>. The idea we would like to test here is that the proportions of the five </a:t>
            </a:r>
            <a:r>
              <a:rPr lang="en-US" sz="4400" err="1">
                <a:solidFill>
                  <a:srgbClr val="51565E"/>
                </a:solidFill>
                <a:ea typeface="+mn-lt"/>
                <a:cs typeface="+mn-lt"/>
              </a:rPr>
              <a:t>colours</a:t>
            </a:r>
            <a:r>
              <a:rPr lang="en-US" sz="4400" dirty="0">
                <a:solidFill>
                  <a:srgbClr val="51565E"/>
                </a:solidFill>
                <a:ea typeface="+mn-lt"/>
                <a:cs typeface="+mn-lt"/>
              </a:rPr>
              <a:t> of balls in each bag must be exact. </a:t>
            </a:r>
            <a:endParaRPr lang="en-US" sz="4400" dirty="0"/>
          </a:p>
        </p:txBody>
      </p:sp>
    </p:spTree>
    <p:extLst>
      <p:ext uri="{BB962C8B-B14F-4D97-AF65-F5344CB8AC3E}">
        <p14:creationId xmlns:p14="http://schemas.microsoft.com/office/powerpoint/2010/main" val="105303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F732-1A6E-CE0D-7253-57F8571F1BD2}"/>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9EC3E533-ACC2-89D7-E696-E721B980C473}"/>
              </a:ext>
            </a:extLst>
          </p:cNvPr>
          <p:cNvPicPr>
            <a:picLocks noGrp="1" noChangeAspect="1"/>
          </p:cNvPicPr>
          <p:nvPr>
            <p:ph idx="1"/>
          </p:nvPr>
        </p:nvPicPr>
        <p:blipFill rotWithShape="1">
          <a:blip r:embed="rId2"/>
          <a:srcRect l="295" t="23352" r="1190" b="7784"/>
          <a:stretch/>
        </p:blipFill>
        <p:spPr>
          <a:xfrm>
            <a:off x="229660" y="-847"/>
            <a:ext cx="11514825" cy="6370786"/>
          </a:xfrm>
        </p:spPr>
      </p:pic>
    </p:spTree>
    <p:extLst>
      <p:ext uri="{BB962C8B-B14F-4D97-AF65-F5344CB8AC3E}">
        <p14:creationId xmlns:p14="http://schemas.microsoft.com/office/powerpoint/2010/main" val="266287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AA81-1329-BD69-1145-67DAFF735035}"/>
              </a:ext>
            </a:extLst>
          </p:cNvPr>
          <p:cNvSpPr>
            <a:spLocks noGrp="1"/>
          </p:cNvSpPr>
          <p:nvPr>
            <p:ph type="title"/>
          </p:nvPr>
        </p:nvSpPr>
        <p:spPr/>
        <p:txBody>
          <a:bodyPr/>
          <a:lstStyle/>
          <a:p>
            <a:endParaRPr lang="en-US"/>
          </a:p>
        </p:txBody>
      </p:sp>
      <p:pic>
        <p:nvPicPr>
          <p:cNvPr id="7" name="Content Placeholder 6" descr="A screenshot of a computer&#10;&#10;Description automatically generated">
            <a:extLst>
              <a:ext uri="{FF2B5EF4-FFF2-40B4-BE49-F238E27FC236}">
                <a16:creationId xmlns:a16="http://schemas.microsoft.com/office/drawing/2014/main" id="{F5E8FC75-4997-4CF7-A4BD-DC8BF7E2F4F7}"/>
              </a:ext>
            </a:extLst>
          </p:cNvPr>
          <p:cNvPicPr>
            <a:picLocks noGrp="1" noChangeAspect="1"/>
          </p:cNvPicPr>
          <p:nvPr>
            <p:ph idx="1"/>
          </p:nvPr>
        </p:nvPicPr>
        <p:blipFill rotWithShape="1">
          <a:blip r:embed="rId2"/>
          <a:srcRect l="89" t="24115" r="496" b="8547"/>
          <a:stretch/>
        </p:blipFill>
        <p:spPr>
          <a:xfrm>
            <a:off x="966970" y="458772"/>
            <a:ext cx="10517464" cy="6074419"/>
          </a:xfrm>
        </p:spPr>
      </p:pic>
    </p:spTree>
    <p:extLst>
      <p:ext uri="{BB962C8B-B14F-4D97-AF65-F5344CB8AC3E}">
        <p14:creationId xmlns:p14="http://schemas.microsoft.com/office/powerpoint/2010/main" val="312199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A6C9-EFDA-C5C0-4D21-876E6325F0AF}"/>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C1D3AB12-89C3-3B2F-EE8E-FCD9BA9542FC}"/>
              </a:ext>
            </a:extLst>
          </p:cNvPr>
          <p:cNvPicPr>
            <a:picLocks noGrp="1" noChangeAspect="1"/>
          </p:cNvPicPr>
          <p:nvPr>
            <p:ph idx="1"/>
          </p:nvPr>
        </p:nvPicPr>
        <p:blipFill rotWithShape="1">
          <a:blip r:embed="rId2"/>
          <a:srcRect l="306" t="26524" r="595" b="6250"/>
          <a:stretch/>
        </p:blipFill>
        <p:spPr>
          <a:xfrm>
            <a:off x="544785" y="664391"/>
            <a:ext cx="11223885" cy="4951146"/>
          </a:xfrm>
        </p:spPr>
      </p:pic>
    </p:spTree>
    <p:extLst>
      <p:ext uri="{BB962C8B-B14F-4D97-AF65-F5344CB8AC3E}">
        <p14:creationId xmlns:p14="http://schemas.microsoft.com/office/powerpoint/2010/main" val="307211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2446-F397-01F7-BD82-38C9124CB3F1}"/>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4F807530-086C-721D-81CE-08F4A880F9E0}"/>
              </a:ext>
            </a:extLst>
          </p:cNvPr>
          <p:cNvPicPr>
            <a:picLocks noGrp="1" noChangeAspect="1"/>
          </p:cNvPicPr>
          <p:nvPr>
            <p:ph idx="1"/>
          </p:nvPr>
        </p:nvPicPr>
        <p:blipFill rotWithShape="1">
          <a:blip r:embed="rId2"/>
          <a:srcRect l="217" t="10366" r="2083" b="5488"/>
          <a:stretch/>
        </p:blipFill>
        <p:spPr>
          <a:xfrm>
            <a:off x="575674" y="368058"/>
            <a:ext cx="10769666" cy="5954579"/>
          </a:xfrm>
        </p:spPr>
      </p:pic>
    </p:spTree>
    <p:extLst>
      <p:ext uri="{BB962C8B-B14F-4D97-AF65-F5344CB8AC3E}">
        <p14:creationId xmlns:p14="http://schemas.microsoft.com/office/powerpoint/2010/main" val="262761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75F2-C18A-DFF2-8FAD-28B4EAFF8D87}"/>
              </a:ext>
            </a:extLst>
          </p:cNvPr>
          <p:cNvSpPr>
            <a:spLocks noGrp="1"/>
          </p:cNvSpPr>
          <p:nvPr>
            <p:ph type="title"/>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0E419DF4-2EB2-3375-DEEE-2DF99032F7DE}"/>
              </a:ext>
            </a:extLst>
          </p:cNvPr>
          <p:cNvPicPr>
            <a:picLocks noChangeAspect="1"/>
          </p:cNvPicPr>
          <p:nvPr/>
        </p:nvPicPr>
        <p:blipFill rotWithShape="1">
          <a:blip r:embed="rId2"/>
          <a:srcRect l="-374" t="25496" r="1685" b="9160"/>
          <a:stretch/>
        </p:blipFill>
        <p:spPr>
          <a:xfrm>
            <a:off x="932843" y="3273144"/>
            <a:ext cx="6016167" cy="2590542"/>
          </a:xfrm>
          <a:prstGeom prst="rect">
            <a:avLst/>
          </a:prstGeom>
        </p:spPr>
      </p:pic>
      <p:sp>
        <p:nvSpPr>
          <p:cNvPr id="7" name="Content Placeholder 6">
            <a:extLst>
              <a:ext uri="{FF2B5EF4-FFF2-40B4-BE49-F238E27FC236}">
                <a16:creationId xmlns:a16="http://schemas.microsoft.com/office/drawing/2014/main" id="{31A5D8A4-FF9F-5612-89E0-1E17715E8D73}"/>
              </a:ext>
            </a:extLst>
          </p:cNvPr>
          <p:cNvSpPr>
            <a:spLocks noGrp="1"/>
          </p:cNvSpPr>
          <p:nvPr>
            <p:ph idx="1"/>
          </p:nvPr>
        </p:nvSpPr>
        <p:spPr>
          <a:xfrm>
            <a:off x="838200" y="1825625"/>
            <a:ext cx="6112934" cy="4151767"/>
          </a:xfrm>
        </p:spPr>
        <p:txBody>
          <a:bodyPr vert="horz" lIns="91440" tIns="45720" rIns="91440" bIns="45720" rtlCol="0" anchor="t">
            <a:normAutofit/>
          </a:bodyPr>
          <a:lstStyle/>
          <a:p>
            <a:pPr>
              <a:buNone/>
            </a:pPr>
            <a:endParaRPr lang="en-US"/>
          </a:p>
        </p:txBody>
      </p:sp>
    </p:spTree>
    <p:extLst>
      <p:ext uri="{BB962C8B-B14F-4D97-AF65-F5344CB8AC3E}">
        <p14:creationId xmlns:p14="http://schemas.microsoft.com/office/powerpoint/2010/main" val="526846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There are two main types of Chi-Square tests namely </vt:lpstr>
      <vt:lpstr>Example: Independence:</vt:lpstr>
      <vt:lpstr>Example: Goodness of fit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95</cp:revision>
  <dcterms:created xsi:type="dcterms:W3CDTF">2024-04-25T09:17:03Z</dcterms:created>
  <dcterms:modified xsi:type="dcterms:W3CDTF">2024-04-27T13:24:30Z</dcterms:modified>
</cp:coreProperties>
</file>